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onlight title.png"/>
          <p:cNvPicPr>
            <a:picLocks noChangeAspect="1"/>
          </p:cNvPicPr>
          <p:nvPr/>
        </p:nvPicPr>
        <p:blipFill>
          <a:blip r:embed="rId2"/>
          <a:srcRect l="6765" r="4151" b="4117"/>
          <a:stretch>
            <a:fillRect/>
          </a:stretch>
        </p:blipFill>
        <p:spPr>
          <a:xfrm>
            <a:off x="0" y="0"/>
            <a:ext cx="9144000" cy="6859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5410200" cy="1801906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4724400" cy="1676400"/>
          </a:xfrm>
        </p:spPr>
        <p:txBody>
          <a:bodyPr>
            <a:normAutofit/>
          </a:bodyPr>
          <a:lstStyle>
            <a:lvl1pPr marL="0" indent="0" algn="l">
              <a:buNone/>
              <a:defRPr sz="22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47908"/>
            <a:ext cx="2133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544234"/>
            <a:ext cx="2895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511960"/>
            <a:ext cx="1066800" cy="21515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1981201"/>
            <a:ext cx="5325315" cy="384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93751"/>
            <a:ext cx="1371600" cy="504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793751"/>
            <a:ext cx="4500562" cy="504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section.png"/>
          <p:cNvPicPr>
            <a:picLocks noChangeAspect="1"/>
          </p:cNvPicPr>
          <p:nvPr/>
        </p:nvPicPr>
        <p:blipFill>
          <a:blip r:embed="rId2"/>
          <a:srcRect l="6389" r="4959" b="27051"/>
          <a:stretch>
            <a:fillRect/>
          </a:stretch>
        </p:blipFill>
        <p:spPr>
          <a:xfrm>
            <a:off x="0" y="0"/>
            <a:ext cx="9144000" cy="6858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772400" cy="941294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0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6438" y="2003425"/>
            <a:ext cx="2971800" cy="38322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03425"/>
            <a:ext cx="2971800" cy="38322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199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33272"/>
            <a:ext cx="1298448" cy="262432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4953000" cy="3886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7248" y="5486400"/>
            <a:ext cx="4498848" cy="758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3462"/>
            <a:ext cx="1295400" cy="262413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914400"/>
            <a:ext cx="5486400" cy="4495800"/>
          </a:xfrm>
          <a:prstGeom prst="ellipse">
            <a:avLst/>
          </a:prstGeom>
          <a:effectLst>
            <a:innerShdw blurRad="254000">
              <a:schemeClr val="tx1"/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5486400"/>
            <a:ext cx="4495800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oonlight master 2.png"/>
          <p:cNvPicPr>
            <a:picLocks noChangeAspect="1"/>
          </p:cNvPicPr>
          <p:nvPr/>
        </p:nvPicPr>
        <p:blipFill>
          <a:blip r:embed="rId13"/>
          <a:srcRect l="2391" t="1099" r="198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1" y="792162"/>
            <a:ext cx="5311562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981201"/>
            <a:ext cx="5015753" cy="384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47908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D49011DC-F68E-4606-94FC-AB5554F02108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54423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033246"/>
            <a:ext cx="1066800" cy="215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fld id="{0CDC68C7-3256-4D94-9688-84FE617FB11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effectLst>
            <a:reflection blurRad="6350" stA="55000" endA="300" endPos="2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Clr>
          <a:schemeClr val="bg2"/>
        </a:buClr>
        <a:buFontTx/>
        <a:buBlip>
          <a:blip r:embed="rId14"/>
        </a:buBlip>
        <a:defRPr sz="22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 baseline="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 baseline="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ilcrash.com/images/pols_421/1914.jpg" TargetMode="External"/><Relationship Id="rId2" Type="http://schemas.openxmlformats.org/officeDocument/2006/relationships/hyperlink" Target="http://www.youtube.com/watch?v=htyue8xRS7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rchat.org/pictures/world_war_i_1914-1918_map.jpg" TargetMode="External"/><Relationship Id="rId7" Type="http://schemas.openxmlformats.org/officeDocument/2006/relationships/hyperlink" Target="http://www.emersonkent.com/images/united_states_1803.jpg" TargetMode="External"/><Relationship Id="rId2" Type="http://schemas.openxmlformats.org/officeDocument/2006/relationships/hyperlink" Target="http://mapsof.net/uploads/static-maps/wwi_alliances_europe_1914_map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fugRGvcJ4_U&amp;feature=relmfu&amp;safety_mode=true&amp;persist_safety_mode=1&amp;safe=active" TargetMode="External"/><Relationship Id="rId5" Type="http://schemas.openxmlformats.org/officeDocument/2006/relationships/hyperlink" Target="http://www.youtube.com/watch?v=lJXAcl8D51Y&amp;feature=related" TargetMode="External"/><Relationship Id="rId4" Type="http://schemas.openxmlformats.org/officeDocument/2006/relationships/hyperlink" Target="http://www.3dhistory.co.uk/factsheets/29SchlieffenPlan0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xhlpDktAMI&amp;feature=related" TargetMode="External"/><Relationship Id="rId2" Type="http://schemas.openxmlformats.org/officeDocument/2006/relationships/hyperlink" Target="http://4.bp.blogspot.com/-sO1IpSkD9fE/TWvmDD72LvI/AAAAAAAAAJE/EJtFI946qCw/s1600/Europe-before_afterWWI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1/1c/The_Gap_in_the_Bridge.gif" TargetMode="External"/><Relationship Id="rId4" Type="http://schemas.openxmlformats.org/officeDocument/2006/relationships/hyperlink" Target="League%20of%20Nations%20lyrics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world+war+2+nationalism&amp;hl=en&amp;safe=active&amp;gbv=2&amp;biw=1680&amp;bih=853&amp;tbm=isch&amp;tbnid=MxRVe_N8INK0wM:&amp;imgrefurl=http://web1.johnshopkins.edu/hurj/issue3/focus-cochran.html&amp;docid=u8Yd6nJtWNuNmM&amp;imgurl=http://web1.johnshopkins.edu/hurj/images/iss3/focus-cochran.jpg&amp;w=500&amp;h=393&amp;ei=0P-sT9kwyL6AB868udEM&amp;zoom=1&amp;iact=hc&amp;vpx=1380&amp;vpy=148&amp;dur=11987&amp;hovh=199&amp;hovw=253&amp;tx=78&amp;ty=170&amp;sig=117822052244244284250&amp;page=1&amp;tbnh=138&amp;tbnw=176&amp;start=0&amp;ndsp=32&amp;ved=1t:429,r:7,s:0,i:86" TargetMode="External"/><Relationship Id="rId2" Type="http://schemas.openxmlformats.org/officeDocument/2006/relationships/hyperlink" Target="http://www.youtube.com/watch?v=J31vkB4IdS0&amp;safety_mode=true&amp;persist_safety_mode=1&amp;safe=activ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mhist.ist.unomaha.edu/module_files/Japanese%20Expansion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kvw5BqTEO0&amp;feature=related" TargetMode="External"/><Relationship Id="rId2" Type="http://schemas.openxmlformats.org/officeDocument/2006/relationships/hyperlink" Target="http://christiankiesl090676.files.wordpress.com/2011/04/eurooppa_1914-24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s8dW3zSd4EA&amp;safety_mode=true&amp;persist_safety_mode=1&amp;safe=activ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Ve-R2EcPzzA" TargetMode="External"/><Relationship Id="rId3" Type="http://schemas.openxmlformats.org/officeDocument/2006/relationships/hyperlink" Target="http://americanmadness.com/wp-content/uploads/2008/03/marshal-plan-expenses.bmp" TargetMode="External"/><Relationship Id="rId7" Type="http://schemas.openxmlformats.org/officeDocument/2006/relationships/hyperlink" Target="http://www.google.com/imgres?um=1&amp;hl=en&amp;sa=N&amp;biw=1024&amp;bih=630&amp;tbm=isch&amp;tbnid=pMGRqGPetSDilM:&amp;imgrefurl=http://staff.imsa.edu/socsci/jvictory/help_07/exemplary_papers/tu_09_4/modern_lessons.html&amp;docid=RUPMW39on5Fo4M&amp;imgurl=http://staff.imsa.edu/socsci/jvictory/help_07/exemplary_papers/tu_09_4/united_nations_member_states_1945.jpg&amp;w=419&amp;h=227&amp;ei=jdiXT_jnGoj28gT41_TxBQ&amp;zoom=1&amp;iact=hc&amp;vpx=262&amp;vpy=334&amp;dur=5148&amp;hovh=165&amp;hovw=305&amp;tx=243&amp;ty=85&amp;sig=115784687652297264845&amp;page=1&amp;tbnh=95&amp;tbnw=176&amp;start=0&amp;ndsp=15&amp;ved=1t:429,r:11,s:0,i:94" TargetMode="External"/><Relationship Id="rId2" Type="http://schemas.openxmlformats.org/officeDocument/2006/relationships/hyperlink" Target="http://www.perekop.net/wp-content/uploads/crimean-conferenc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council.org/var/ezflow_site/storage/images/media/adcouncil/images/classics/rosie-the-riveter/14380-1-eng-US/Rosie-the-Riveter.jpg" TargetMode="External"/><Relationship Id="rId5" Type="http://schemas.openxmlformats.org/officeDocument/2006/relationships/hyperlink" Target="http://www.english-online.at/history/world-war-2/german-occupation-zones-in-1946.gif" TargetMode="External"/><Relationship Id="rId4" Type="http://schemas.openxmlformats.org/officeDocument/2006/relationships/hyperlink" Target="http://upload.wikimedia.org/wikipedia/commons/6/6b/Communism_expansion.png" TargetMode="External"/><Relationship Id="rId9" Type="http://schemas.openxmlformats.org/officeDocument/2006/relationships/hyperlink" Target="http://1.bp.blogspot.com/_hpxaqo7FS9c/TBkhyz9qpsI/AAAAAAAACFc/VNolwUHkQg8/s1600/politics+-+baby+boom+2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5791200" cy="1801906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WWI, WWII, Cold War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Mr. Fisher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9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4" y="29570"/>
            <a:ext cx="70104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WWI – Causes, Effects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477000"/>
          </a:xfrm>
        </p:spPr>
        <p:txBody>
          <a:bodyPr>
            <a:normAutofit/>
          </a:bodyPr>
          <a:lstStyle/>
          <a:p>
            <a:r>
              <a:rPr lang="en-US" sz="25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Nationalism</a:t>
            </a:r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love/devotion for one’s </a:t>
            </a:r>
            <a:r>
              <a:rPr lang="en-US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country/culture </a:t>
            </a:r>
          </a:p>
          <a:p>
            <a:pPr lvl="1"/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Ex. Britain having more raw materials than Germany</a:t>
            </a:r>
          </a:p>
          <a:p>
            <a:r>
              <a:rPr lang="en-US" sz="25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Imperialism</a:t>
            </a:r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Competing 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empires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around the </a:t>
            </a: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world</a:t>
            </a:r>
          </a:p>
          <a:p>
            <a:pPr lvl="2"/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Ex. Germany wanting to create an empire compared to Britain</a:t>
            </a:r>
            <a:endParaRPr lang="en-US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5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Militarism</a:t>
            </a:r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Development of armed forces to maintain dominance</a:t>
            </a:r>
          </a:p>
          <a:p>
            <a:pPr lvl="2"/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Ex. Germany </a:t>
            </a:r>
            <a:r>
              <a:rPr lang="en-US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dev’l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navy to compete with the Royal Fleet (Britain)</a:t>
            </a:r>
          </a:p>
          <a:p>
            <a:r>
              <a:rPr lang="en-US" sz="25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Entangling alliances:</a:t>
            </a:r>
          </a:p>
          <a:p>
            <a:pPr lvl="1"/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Assassination ultimately pulls allied countries in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4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4" y="29570"/>
            <a:ext cx="70104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WWI – Causes, Effects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Central Powers: German Empire, Austria Hungary, </a:t>
            </a:r>
          </a:p>
          <a:p>
            <a:pPr marL="68580" indent="0">
              <a:buNone/>
            </a:pPr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Ottoman Empire, and Bulgaria</a:t>
            </a:r>
          </a:p>
          <a:p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Allied Powers – France, Russia, Great Britain </a:t>
            </a:r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(map)</a:t>
            </a:r>
            <a:endParaRPr lang="en-US" sz="2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Central Powers needs for victory:</a:t>
            </a:r>
          </a:p>
          <a:p>
            <a:pPr lvl="1"/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Quick, one-front battle with 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France and Britain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(same as WWII</a:t>
            </a: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2"/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4"/>
              </a:rPr>
              <a:t>Schlieffen Plan</a:t>
            </a: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5"/>
              </a:rPr>
              <a:t>(video)</a:t>
            </a: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Why did the plan fail?</a:t>
            </a:r>
            <a:endParaRPr lang="en-US" sz="2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Turn armies toward Russia with a victory </a:t>
            </a:r>
          </a:p>
          <a:p>
            <a:pPr lvl="1"/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 to remain neutral – divided opinion</a:t>
            </a:r>
          </a:p>
          <a:p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United States involvement</a:t>
            </a:r>
            <a:r>
              <a:rPr lang="en-US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Unrestricted U-boat (submarine) warfare</a:t>
            </a:r>
            <a:endParaRPr lang="en-US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Sinking of the </a:t>
            </a: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Lusitania</a:t>
            </a:r>
          </a:p>
          <a:p>
            <a:pPr lvl="2"/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Carried American lives and weapons for the war</a:t>
            </a:r>
            <a:endParaRPr lang="en-US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6"/>
              </a:rPr>
              <a:t>Zimmerman Note 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(Alliance between Germany and </a:t>
            </a: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Mexico </a:t>
            </a:r>
            <a:r>
              <a:rPr lang="en-US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5:50</a:t>
            </a: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Mexico to regain land 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7"/>
              </a:rPr>
              <a:t>(Texas Annexation and Mexican </a:t>
            </a: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7"/>
              </a:rPr>
              <a:t>Cession)</a:t>
            </a:r>
            <a:endParaRPr lang="en-US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922"/>
            <a:ext cx="5311562" cy="808038"/>
          </a:xfrm>
        </p:spPr>
        <p:txBody>
          <a:bodyPr/>
          <a:lstStyle/>
          <a:p>
            <a:r>
              <a:rPr lang="en-US" dirty="0" smtClean="0"/>
              <a:t>WWI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Wilson’s Fourteen Points: 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Attempted to keep peace in Europe post WWI (patch holes that caused war)</a:t>
            </a:r>
            <a:endParaRPr lang="en-US" b="1" dirty="0">
              <a:solidFill>
                <a:schemeClr val="bg1"/>
              </a:solidFill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No </a:t>
            </a: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secret treaties - </a:t>
            </a:r>
          </a:p>
          <a:p>
            <a:pPr lvl="2"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Freedom of seas -</a:t>
            </a:r>
          </a:p>
          <a:p>
            <a:pPr lvl="2"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Lower or abolish tariffs - </a:t>
            </a:r>
          </a:p>
          <a:p>
            <a:pPr lvl="2"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Arms reduction -</a:t>
            </a:r>
          </a:p>
          <a:p>
            <a:pPr lvl="2"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Colonial rights should be respected -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Treaty of Versailles</a:t>
            </a:r>
          </a:p>
          <a:p>
            <a:pPr lvl="1"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  <a:sym typeface="Wingdings" pitchFamily="2" charset="2"/>
              </a:rPr>
              <a:t>Officially ended war between Germany and the </a:t>
            </a:r>
            <a:r>
              <a:rPr lang="en-US" sz="1800" b="1" dirty="0" smtClean="0">
                <a:solidFill>
                  <a:schemeClr val="bg1"/>
                </a:solidFill>
                <a:sym typeface="Wingdings" pitchFamily="2" charset="2"/>
              </a:rPr>
              <a:t>Allied </a:t>
            </a:r>
            <a:r>
              <a:rPr lang="en-US" sz="1800" b="1" dirty="0">
                <a:solidFill>
                  <a:schemeClr val="bg1"/>
                </a:solidFill>
                <a:sym typeface="Wingdings" pitchFamily="2" charset="2"/>
              </a:rPr>
              <a:t>P</a:t>
            </a:r>
            <a:r>
              <a:rPr lang="en-US" sz="1800" b="1" dirty="0" smtClean="0">
                <a:solidFill>
                  <a:schemeClr val="bg1"/>
                </a:solidFill>
                <a:sym typeface="Wingdings" pitchFamily="2" charset="2"/>
              </a:rPr>
              <a:t>owers </a:t>
            </a:r>
            <a:r>
              <a:rPr lang="en-US" sz="1800" b="1" dirty="0">
                <a:solidFill>
                  <a:schemeClr val="bg1"/>
                </a:solidFill>
                <a:sym typeface="Wingdings" pitchFamily="2" charset="2"/>
                <a:hlinkClick r:id="rId2"/>
              </a:rPr>
              <a:t>(Map</a:t>
            </a:r>
            <a:r>
              <a:rPr lang="en-US" sz="1800" b="1" dirty="0" smtClean="0">
                <a:solidFill>
                  <a:schemeClr val="bg1"/>
                </a:solidFill>
                <a:sym typeface="Wingdings" pitchFamily="2" charset="2"/>
                <a:hlinkClick r:id="rId2"/>
              </a:rPr>
              <a:t>)</a:t>
            </a:r>
            <a:endParaRPr lang="en-US" sz="18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1800" b="1" dirty="0" smtClean="0">
                <a:solidFill>
                  <a:schemeClr val="bg1"/>
                </a:solidFill>
                <a:sym typeface="Wingdings" pitchFamily="2" charset="2"/>
              </a:rPr>
              <a:t>Central Powers  lose territory in Europe and colonial possessions</a:t>
            </a:r>
            <a:endParaRPr lang="en-US" sz="1800" b="1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Creation of a </a:t>
            </a:r>
            <a:r>
              <a:rPr lang="en-US" b="1" dirty="0">
                <a:solidFill>
                  <a:schemeClr val="bg1"/>
                </a:solidFill>
                <a:sym typeface="Wingdings" pitchFamily="2" charset="2"/>
                <a:hlinkClick r:id="rId3"/>
              </a:rPr>
              <a:t>League of Nations</a:t>
            </a: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b="1" dirty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(lyrics)</a:t>
            </a: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(Precursor to United Nations)</a:t>
            </a:r>
            <a:endParaRPr lang="en-US" sz="2600" b="1" dirty="0">
              <a:solidFill>
                <a:schemeClr val="bg1"/>
              </a:solidFill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100" b="1" dirty="0">
                <a:solidFill>
                  <a:schemeClr val="bg1"/>
                </a:solidFill>
                <a:sym typeface="Wingdings" pitchFamily="2" charset="2"/>
              </a:rPr>
              <a:t>Provided a forum for nations to discuss and settle grievances</a:t>
            </a:r>
          </a:p>
          <a:p>
            <a:pPr lvl="1">
              <a:lnSpc>
                <a:spcPct val="80000"/>
              </a:lnSpc>
            </a:pPr>
            <a:r>
              <a:rPr lang="en-US" sz="2100" b="1" dirty="0" smtClean="0">
                <a:solidFill>
                  <a:schemeClr val="bg1"/>
                </a:solidFill>
                <a:sym typeface="Wingdings" pitchFamily="2" charset="2"/>
              </a:rPr>
              <a:t>Failure</a:t>
            </a:r>
            <a:r>
              <a:rPr lang="en-US" sz="2100" b="1" dirty="0">
                <a:solidFill>
                  <a:schemeClr val="bg1"/>
                </a:solidFill>
                <a:sym typeface="Wingdings" pitchFamily="2" charset="2"/>
              </a:rPr>
              <a:t>: </a:t>
            </a:r>
            <a:r>
              <a:rPr lang="en-US" sz="2100" b="1" dirty="0">
                <a:solidFill>
                  <a:schemeClr val="bg1"/>
                </a:solidFill>
                <a:sym typeface="Wingdings" pitchFamily="2" charset="2"/>
                <a:hlinkClick r:id="rId5"/>
              </a:rPr>
              <a:t>(Problem 1) </a:t>
            </a:r>
            <a:r>
              <a:rPr lang="en-US" sz="2100" b="1" dirty="0">
                <a:solidFill>
                  <a:schemeClr val="bg1"/>
                </a:solidFill>
                <a:sym typeface="Wingdings" pitchFamily="2" charset="2"/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en-US" sz="1900" b="1" dirty="0">
                <a:solidFill>
                  <a:schemeClr val="bg1"/>
                </a:solidFill>
                <a:sym typeface="Wingdings" pitchFamily="2" charset="2"/>
              </a:rPr>
              <a:t>United States did not join</a:t>
            </a:r>
          </a:p>
          <a:p>
            <a:pPr lvl="2">
              <a:lnSpc>
                <a:spcPct val="80000"/>
              </a:lnSpc>
            </a:pPr>
            <a:r>
              <a:rPr lang="en-US" sz="1900" b="1" dirty="0">
                <a:solidFill>
                  <a:schemeClr val="bg1"/>
                </a:solidFill>
                <a:sym typeface="Wingdings" pitchFamily="2" charset="2"/>
              </a:rPr>
              <a:t>No armed forces to back it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8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0" y="-5687"/>
            <a:ext cx="5311562" cy="80803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WWII Causes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World War </a:t>
            </a:r>
            <a:r>
              <a:rPr lang="en-US" sz="2800" b="1" dirty="0" smtClean="0">
                <a:solidFill>
                  <a:schemeClr val="bg1"/>
                </a:solidFill>
              </a:rPr>
              <a:t>I</a:t>
            </a:r>
            <a:endParaRPr lang="en-US" sz="2800" b="1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Treaty of Versailles </a:t>
            </a:r>
            <a:r>
              <a:rPr lang="en-US" sz="2800" b="1" dirty="0" smtClean="0">
                <a:solidFill>
                  <a:schemeClr val="bg1"/>
                </a:solidFill>
                <a:hlinkClick r:id="rId2"/>
              </a:rPr>
              <a:t>“too harsh</a:t>
            </a:r>
            <a:r>
              <a:rPr lang="en-US" sz="2800" b="1" dirty="0" smtClean="0">
                <a:solidFill>
                  <a:schemeClr val="bg1"/>
                </a:solidFill>
              </a:rPr>
              <a:t>”</a:t>
            </a:r>
            <a:endParaRPr lang="en-US" sz="2800" b="1" dirty="0">
              <a:solidFill>
                <a:schemeClr val="bg1"/>
              </a:solidFill>
            </a:endParaRPr>
          </a:p>
          <a:p>
            <a:pPr lvl="2"/>
            <a:r>
              <a:rPr lang="en-US" sz="2800" b="1" dirty="0">
                <a:solidFill>
                  <a:schemeClr val="bg1"/>
                </a:solidFill>
              </a:rPr>
              <a:t>Germany wanted </a:t>
            </a:r>
            <a:r>
              <a:rPr lang="en-US" sz="2800" b="1" dirty="0" smtClean="0">
                <a:solidFill>
                  <a:schemeClr val="bg1"/>
                </a:solidFill>
              </a:rPr>
              <a:t>revenge (lost land)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Great </a:t>
            </a:r>
            <a:r>
              <a:rPr lang="en-US" sz="2800" b="1" dirty="0" smtClean="0">
                <a:solidFill>
                  <a:schemeClr val="bg1"/>
                </a:solidFill>
              </a:rPr>
              <a:t>Depression:</a:t>
            </a:r>
            <a:endParaRPr lang="en-US" sz="2800" b="1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Platform for dictators to </a:t>
            </a:r>
            <a:r>
              <a:rPr lang="en-US" sz="2800" b="1" dirty="0" smtClean="0">
                <a:solidFill>
                  <a:schemeClr val="bg1"/>
                </a:solidFill>
              </a:rPr>
              <a:t>rise (people feeling hopeless)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Militarism:</a:t>
            </a:r>
            <a:endParaRPr lang="en-US" sz="2800" b="1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  <a:hlinkClick r:id="rId3"/>
              </a:rPr>
              <a:t>Pride</a:t>
            </a:r>
            <a:r>
              <a:rPr lang="en-US" sz="2800" b="1" dirty="0">
                <a:solidFill>
                  <a:schemeClr val="bg1"/>
                </a:solidFill>
              </a:rPr>
              <a:t> and expansion of military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Japan creating an </a:t>
            </a:r>
            <a:r>
              <a:rPr lang="en-US" sz="2800" b="1" dirty="0" smtClean="0">
                <a:solidFill>
                  <a:schemeClr val="bg1"/>
                </a:solidFill>
                <a:hlinkClick r:id="rId4"/>
              </a:rPr>
              <a:t>empire in Pacific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Nationalism:</a:t>
            </a:r>
            <a:endParaRPr lang="en-US" sz="2800" b="1" dirty="0">
              <a:solidFill>
                <a:schemeClr val="bg1"/>
              </a:solidFill>
            </a:endParaRP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“Second </a:t>
            </a:r>
            <a:r>
              <a:rPr lang="en-US" sz="2800" b="1" dirty="0">
                <a:solidFill>
                  <a:schemeClr val="bg1"/>
                </a:solidFill>
              </a:rPr>
              <a:t>chance” after </a:t>
            </a:r>
            <a:r>
              <a:rPr lang="en-US" sz="2800" b="1" dirty="0" smtClean="0">
                <a:solidFill>
                  <a:schemeClr val="bg1"/>
                </a:solidFill>
              </a:rPr>
              <a:t>WWI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6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0" y="-5687"/>
            <a:ext cx="5311562" cy="80803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WWII Causes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Imperialism: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Germany wanted </a:t>
            </a:r>
            <a:r>
              <a:rPr lang="en-US" sz="2800" b="1" dirty="0" smtClean="0">
                <a:solidFill>
                  <a:schemeClr val="bg1"/>
                </a:solidFill>
                <a:hlinkClick r:id="rId2"/>
              </a:rPr>
              <a:t>land</a:t>
            </a:r>
            <a:r>
              <a:rPr lang="en-US" sz="2800" b="1" dirty="0" smtClean="0">
                <a:solidFill>
                  <a:schemeClr val="bg1"/>
                </a:solidFill>
              </a:rPr>
              <a:t> back (lost after WWI)</a:t>
            </a:r>
          </a:p>
          <a:p>
            <a:r>
              <a:rPr lang="en-US" sz="2800" b="1" dirty="0" smtClean="0">
                <a:solidFill>
                  <a:schemeClr val="bg1"/>
                </a:solidFill>
                <a:hlinkClick r:id="rId3"/>
              </a:rPr>
              <a:t>Appeasement policy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sz="2600" b="1" dirty="0" smtClean="0">
                <a:solidFill>
                  <a:schemeClr val="bg1"/>
                </a:solidFill>
              </a:rPr>
              <a:t>Annex (add) Austria</a:t>
            </a:r>
            <a:r>
              <a:rPr lang="en-US" sz="2600" b="1" dirty="0">
                <a:solidFill>
                  <a:schemeClr val="bg1"/>
                </a:solidFill>
              </a:rPr>
              <a:t>, </a:t>
            </a:r>
            <a:r>
              <a:rPr lang="en-US" sz="2600" b="1" dirty="0" smtClean="0">
                <a:solidFill>
                  <a:schemeClr val="bg1"/>
                </a:solidFill>
              </a:rPr>
              <a:t>Czechoslovakia 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G.B. and France didn’t want war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Could have stopped Hitler, but didn’t want to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Rise of Dictatorships: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Japan (</a:t>
            </a:r>
            <a:r>
              <a:rPr lang="en-US" sz="2800" b="1" dirty="0" err="1" smtClean="0">
                <a:solidFill>
                  <a:schemeClr val="bg1"/>
                </a:solidFill>
              </a:rPr>
              <a:t>Tojo</a:t>
            </a:r>
            <a:r>
              <a:rPr lang="en-US" sz="2800" b="1" dirty="0" smtClean="0">
                <a:solidFill>
                  <a:schemeClr val="bg1"/>
                </a:solidFill>
              </a:rPr>
              <a:t>), Germany (Hitler), Italy (Mussolini)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Would lead into war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Invasion of Poland: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  <a:hlinkClick r:id="rId4"/>
              </a:rPr>
              <a:t>Germany invaded </a:t>
            </a:r>
            <a:r>
              <a:rPr lang="en-US" sz="2800" b="1" dirty="0" smtClean="0">
                <a:solidFill>
                  <a:schemeClr val="bg1"/>
                </a:solidFill>
              </a:rPr>
              <a:t>Poland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German speaking people, land, sense of nationalism…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Created “snowball” effect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4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0" y="-5687"/>
            <a:ext cx="5311562" cy="80803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WWII Effects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  <a:hlinkClick r:id="rId2"/>
              </a:rPr>
              <a:t>Yalta Conference</a:t>
            </a:r>
            <a:r>
              <a:rPr lang="en-US" b="1" dirty="0" smtClean="0">
                <a:solidFill>
                  <a:schemeClr val="bg1"/>
                </a:solidFill>
              </a:rPr>
              <a:t> (plan for post-war Europe)</a:t>
            </a:r>
            <a:endParaRPr lang="en-US" b="1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en-US" b="1" dirty="0" smtClean="0">
                <a:solidFill>
                  <a:schemeClr val="bg1"/>
                </a:solidFill>
              </a:rPr>
              <a:t>ebuilding </a:t>
            </a:r>
            <a:r>
              <a:rPr lang="en-US" b="1" dirty="0">
                <a:solidFill>
                  <a:schemeClr val="bg1"/>
                </a:solidFill>
              </a:rPr>
              <a:t>of European countries (</a:t>
            </a:r>
            <a:r>
              <a:rPr lang="en-US" b="1" dirty="0">
                <a:solidFill>
                  <a:schemeClr val="bg1"/>
                </a:solidFill>
                <a:hlinkClick r:id="rId3"/>
              </a:rPr>
              <a:t>Marshall Plan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Truman Doctrine – money given to Turkey and Greece</a:t>
            </a:r>
          </a:p>
          <a:p>
            <a:pPr lvl="2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Stop </a:t>
            </a:r>
            <a:r>
              <a:rPr lang="en-US" b="1" dirty="0" smtClean="0">
                <a:solidFill>
                  <a:schemeClr val="bg1"/>
                </a:solidFill>
                <a:hlinkClick r:id="rId4"/>
              </a:rPr>
              <a:t>Communism</a:t>
            </a:r>
            <a:r>
              <a:rPr lang="en-US" b="1" dirty="0" smtClean="0">
                <a:solidFill>
                  <a:schemeClr val="bg1"/>
                </a:solidFill>
              </a:rPr>
              <a:t> (Depression</a:t>
            </a: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 Dictators?)</a:t>
            </a:r>
            <a:endParaRPr lang="en-US" b="1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</a:rPr>
              <a:t>Stalin – Germany </a:t>
            </a:r>
            <a:r>
              <a:rPr lang="en-US" b="1" dirty="0">
                <a:solidFill>
                  <a:schemeClr val="bg1"/>
                </a:solidFill>
                <a:hlinkClick r:id="rId5"/>
              </a:rPr>
              <a:t>into 4 occupation zones </a:t>
            </a:r>
            <a:r>
              <a:rPr lang="en-US" b="1" dirty="0">
                <a:solidFill>
                  <a:schemeClr val="bg1"/>
                </a:solidFill>
              </a:rPr>
              <a:t>(British, Russian, US, French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Increase of rights for women (</a:t>
            </a:r>
            <a:r>
              <a:rPr lang="en-US" b="1" dirty="0" smtClean="0">
                <a:solidFill>
                  <a:schemeClr val="bg1"/>
                </a:solidFill>
                <a:hlinkClick r:id="rId6"/>
              </a:rPr>
              <a:t>Rosie the Riveter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“Vacuum”  created by men leaving, women not wanting to give back jobs</a:t>
            </a:r>
            <a:endParaRPr lang="en-US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</a:rPr>
              <a:t>Creation of the </a:t>
            </a:r>
            <a:r>
              <a:rPr lang="en-US" b="1" dirty="0">
                <a:solidFill>
                  <a:schemeClr val="bg1"/>
                </a:solidFill>
                <a:hlinkClick r:id="rId7"/>
              </a:rPr>
              <a:t>United Nations </a:t>
            </a:r>
            <a:r>
              <a:rPr lang="en-US" b="1" dirty="0">
                <a:solidFill>
                  <a:schemeClr val="bg1"/>
                </a:solidFill>
              </a:rPr>
              <a:t>(successor of League of Nations)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Same purpose of L.O.N., but included army</a:t>
            </a:r>
            <a:endParaRPr lang="en-US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hlinkClick r:id="rId8"/>
              </a:rPr>
              <a:t>GI Bill of Rights</a:t>
            </a:r>
            <a:r>
              <a:rPr lang="en-US" b="1" dirty="0">
                <a:solidFill>
                  <a:schemeClr val="bg1"/>
                </a:solidFill>
              </a:rPr>
              <a:t> (learned mistakes from Depression)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</a:rPr>
              <a:t>Provided education and training for veterans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</a:rPr>
              <a:t>Provided loans for homes, farms, and business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hlinkClick r:id="rId9"/>
              </a:rPr>
              <a:t>Baby Boom Generation</a:t>
            </a:r>
            <a:endParaRPr lang="en-US" b="1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</a:rPr>
              <a:t>Increase in population as men come home from war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</a:rPr>
              <a:t>Long-term issues? (Social Security and Medicaid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Cold War (United States vs. Soviet Union)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Communism vs. Democracy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Space Race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Arms Race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Proxy Wars of Cold War:</a:t>
            </a:r>
          </a:p>
          <a:p>
            <a:pPr lvl="2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Vietnam, Korea, Cuban-Missile Crisis, Soviet-Afghan War</a:t>
            </a:r>
            <a:endParaRPr lang="en-US" b="1" dirty="0">
              <a:solidFill>
                <a:schemeClr val="bg1"/>
              </a:solidFill>
            </a:endParaRPr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7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onlight">
  <a:themeElements>
    <a:clrScheme name="Moonlight">
      <a:dk1>
        <a:srgbClr val="595959"/>
      </a:dk1>
      <a:lt1>
        <a:srgbClr val="FFFFFF"/>
      </a:lt1>
      <a:dk2>
        <a:srgbClr val="2AB7FF"/>
      </a:dk2>
      <a:lt2>
        <a:srgbClr val="DBE5F1"/>
      </a:lt2>
      <a:accent1>
        <a:srgbClr val="20378C"/>
      </a:accent1>
      <a:accent2>
        <a:srgbClr val="A20000"/>
      </a:accent2>
      <a:accent3>
        <a:srgbClr val="534088"/>
      </a:accent3>
      <a:accent4>
        <a:srgbClr val="2D9123"/>
      </a:accent4>
      <a:accent5>
        <a:srgbClr val="7E2C80"/>
      </a:accent5>
      <a:accent6>
        <a:srgbClr val="4A4EC5"/>
      </a:accent6>
      <a:hlink>
        <a:srgbClr val="BBECFF"/>
      </a:hlink>
      <a:folHlink>
        <a:srgbClr val="DDDDDD"/>
      </a:folHlink>
    </a:clrScheme>
    <a:fontScheme name="Moonlight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onlight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50000"/>
              </a:schemeClr>
            </a:gs>
            <a:gs pos="35000">
              <a:schemeClr val="phClr">
                <a:tint val="80000"/>
                <a:satMod val="200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path path="rect">
            <a:fillToRect l="100000" t="100000"/>
          </a:path>
        </a:gradFill>
        <a:gradFill rotWithShape="1">
          <a:gsLst>
            <a:gs pos="0">
              <a:schemeClr val="phClr">
                <a:shade val="60000"/>
                <a:satMod val="150000"/>
              </a:schemeClr>
            </a:gs>
            <a:gs pos="80000">
              <a:schemeClr val="phClr">
                <a:shade val="100000"/>
                <a:satMod val="130000"/>
              </a:schemeClr>
            </a:gs>
            <a:gs pos="100000">
              <a:schemeClr val="phClr">
                <a:tint val="9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atMod val="110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</a:lnStyleLst>
      <a:effectStyleLst>
        <a:effectStyle>
          <a:effectLst>
            <a:outerShdw blurRad="50800" dist="25400" dir="5400000" sx="101000" sy="101000" algn="ctr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4200000"/>
            </a:lightRig>
          </a:scene3d>
          <a:sp3d>
            <a:bevelT w="25400" h="12700" prst="softRound"/>
          </a:sp3d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  <a:softEdge rad="3175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rect">
            <a:fillToRect l="100000" t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Moonlight</Template>
  <TotalTime>913</TotalTime>
  <Words>618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Moonlight</vt:lpstr>
      <vt:lpstr>WWI, WWII, Cold War</vt:lpstr>
      <vt:lpstr>WWI – Causes, Effects</vt:lpstr>
      <vt:lpstr>WWI – Causes, Effects</vt:lpstr>
      <vt:lpstr>WWI Effects</vt:lpstr>
      <vt:lpstr>WWII Causes</vt:lpstr>
      <vt:lpstr>WWII Causes</vt:lpstr>
      <vt:lpstr>WWII Effects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WWI, WWII, Cold War</dc:title>
  <dc:creator>Jeffrey Fisher</dc:creator>
  <cp:lastModifiedBy>Jeffrey Fisher</cp:lastModifiedBy>
  <cp:revision>22</cp:revision>
  <dcterms:created xsi:type="dcterms:W3CDTF">2012-05-07T11:32:14Z</dcterms:created>
  <dcterms:modified xsi:type="dcterms:W3CDTF">2012-05-18T15:27:58Z</dcterms:modified>
</cp:coreProperties>
</file>